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0" r:id="rId4"/>
    <p:sldId id="289" r:id="rId5"/>
    <p:sldId id="281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70" r:id="rId14"/>
    <p:sldId id="264" r:id="rId15"/>
    <p:sldId id="266" r:id="rId16"/>
    <p:sldId id="267" r:id="rId17"/>
    <p:sldId id="271" r:id="rId18"/>
    <p:sldId id="283" r:id="rId19"/>
    <p:sldId id="272" r:id="rId20"/>
    <p:sldId id="273" r:id="rId21"/>
    <p:sldId id="269" r:id="rId22"/>
    <p:sldId id="27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>
        <p:scale>
          <a:sx n="60" d="100"/>
          <a:sy n="60" d="100"/>
        </p:scale>
        <p:origin x="-7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5AEF46-9EE6-4C56-84EC-5843436B84C7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450B2-8B49-43A6-BD81-37D448D3B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1FCEED-6B63-45F6-88EF-C6EE515602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C23E-16CA-46FD-A58B-9804725FC3BB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F12B-7D01-4946-9BD8-91614EF2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BB94-86E0-4394-9D69-5C0D4872929A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1700-3541-4332-B520-D5A96113E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7480-23CF-4A1B-BBB6-EEC4313606E6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AE18-47AA-478B-92E9-D09CBC27A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DCBB-269C-4D61-A023-32DF70E4CA43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798D-5502-46BB-A4CF-56768FBCD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F504-71C1-45B3-A310-B8C43D8613BF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1B4C-5C89-4520-9EE7-BDFEE4218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8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70E9-E79B-4F8A-906C-FCB91C0D49E6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1E7B-4710-413E-814D-2A59CB6BC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9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F8FA-BCA2-40B2-A7CE-3FA78A958186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2467-D477-4D9E-ACA0-F762292D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6BE2-3ED1-41DF-8FD3-06EED28519FA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C07C-E576-444D-B3E5-83ECABC4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A227-569B-4F7B-96BF-D9C9ED020AE3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6E4E-81D8-4670-ADE2-F0CF0C2B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D435-6301-4E71-959D-7950FAF6BEC2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CAE7-B73A-46A9-9773-CAC561892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3B03-71EB-46D8-A736-C4BAC74BFADB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5B34-9FB0-4D96-9642-8192BD80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EC255-292D-4776-8647-DB2E7FB8781A}" type="datetimeFigureOut">
              <a:rPr lang="en-US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88752-371C-4D6D-ACFC-58612710E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hals\Desktop\W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3950"/>
            <a:ext cx="5614988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:\Shals\Logo\June 2011\EXPAT LOGO -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98500"/>
            <a:ext cx="2028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b="17177"/>
          <a:stretch/>
        </p:blipFill>
        <p:spPr>
          <a:xfrm>
            <a:off x="762000" y="2362200"/>
            <a:ext cx="3535629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762000" y="1084263"/>
            <a:ext cx="525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2 BHK With Courtyard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248400"/>
            <a:ext cx="419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i="1" dirty="0">
                <a:latin typeface="+mn-lt"/>
              </a:rPr>
              <a:t>*Indicative: This is not a legal offering. Drawings subject to change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76800" y="188750"/>
            <a:ext cx="3988845" cy="6074891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0246" name="Picture 2" descr="C:\Users\shals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0" y="609600"/>
            <a:ext cx="4327002" cy="524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8200" y="2438400"/>
            <a:ext cx="2552018" cy="365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762000" y="1084263"/>
            <a:ext cx="5105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3 BHK Without Courtyard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248400"/>
            <a:ext cx="419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i="1" dirty="0">
                <a:latin typeface="+mn-lt"/>
              </a:rPr>
              <a:t>*Indicative: This is not a legal offering. Drawings subject to change</a:t>
            </a:r>
          </a:p>
        </p:txBody>
      </p:sp>
      <p:pic>
        <p:nvPicPr>
          <p:cNvPr id="11270" name="Picture 2" descr="C:\Users\shals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043034" y="609600"/>
            <a:ext cx="4948566" cy="528953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8200" y="2438400"/>
            <a:ext cx="2734422" cy="39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762000" y="1084263"/>
            <a:ext cx="525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3 BHK With Courtyard</a:t>
            </a:r>
          </a:p>
        </p:txBody>
      </p:sp>
      <p:pic>
        <p:nvPicPr>
          <p:cNvPr id="12293" name="Picture 2" descr="C:\Users\shals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736600"/>
            <a:ext cx="7389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1279525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Living &amp; Dining room interaction with Courtyard</a:t>
            </a:r>
          </a:p>
          <a:p>
            <a:pPr algn="r" defTabSz="1279525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Architectural Interiors</a:t>
            </a:r>
            <a:endParaRPr lang="en-GB" sz="3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228600" y="5932488"/>
            <a:ext cx="36576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sz="900" i="1">
                <a:solidFill>
                  <a:schemeClr val="bg1"/>
                </a:solidFill>
                <a:latin typeface="Calibri" pitchFamily="34" charset="0"/>
              </a:rPr>
              <a:t>Note : Quality of spaces are achieved through use of natural elements. The views are deliberately not cluttered with colourful accessories such as photo frames, rugs, sculptures etc., to depict the above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0" y="914400"/>
            <a:ext cx="457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800" b="1">
                <a:latin typeface="Arial Narrow" pitchFamily="34" charset="0"/>
              </a:rPr>
              <a:t>Our Offer</a:t>
            </a:r>
            <a:endParaRPr lang="en-US" sz="4000">
              <a:latin typeface="Arial Narrow" pitchFamily="34" charset="0"/>
            </a:endParaRP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0" y="30480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Pre-launch Price -</a:t>
            </a:r>
            <a:r>
              <a:rPr lang="en-US" sz="3600" b="1">
                <a:latin typeface="Rupee Foradian" pitchFamily="34" charset="0"/>
              </a:rPr>
              <a:t> </a:t>
            </a:r>
            <a:r>
              <a:rPr lang="en-US" sz="3600">
                <a:latin typeface="Rupee Foradian" pitchFamily="34" charset="0"/>
              </a:rPr>
              <a:t>Rs</a:t>
            </a:r>
            <a:r>
              <a:rPr lang="en-US" sz="3600" b="1">
                <a:latin typeface="Rupee Foradian" pitchFamily="34" charset="0"/>
              </a:rPr>
              <a:t> </a:t>
            </a:r>
            <a:r>
              <a:rPr lang="en-US" sz="3600" b="1">
                <a:latin typeface="Arial Narrow" pitchFamily="34" charset="0"/>
              </a:rPr>
              <a:t>3,200 per Sq.ft (Base Price)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Launch Price </a:t>
            </a:r>
            <a:r>
              <a:rPr lang="en-US" sz="3600">
                <a:latin typeface="Arial Narrow" pitchFamily="34" charset="0"/>
              </a:rPr>
              <a:t>- </a:t>
            </a:r>
            <a:r>
              <a:rPr lang="en-US" sz="3600">
                <a:latin typeface="Rupee Foradian" pitchFamily="34" charset="0"/>
              </a:rPr>
              <a:t> Rs</a:t>
            </a:r>
            <a:r>
              <a:rPr lang="en-US" sz="3600">
                <a:latin typeface="Arial Narrow" pitchFamily="34" charset="0"/>
              </a:rPr>
              <a:t> </a:t>
            </a:r>
            <a:r>
              <a:rPr lang="en-US" sz="3600" b="1">
                <a:latin typeface="Arial Narrow" pitchFamily="34" charset="0"/>
              </a:rPr>
              <a:t>3,400 Sq.ft (Base Price)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 </a:t>
            </a:r>
            <a:endParaRPr lang="en-US" sz="12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 txBox="1">
            <a:spLocks/>
          </p:cNvSpPr>
          <p:nvPr/>
        </p:nvSpPr>
        <p:spPr bwMode="auto">
          <a:xfrm>
            <a:off x="457200" y="2133600"/>
            <a:ext cx="5410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Large apartments with COURTYARD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Landscaped Gardens - 60% open spaces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Covered car park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Provision for charging electric vehicles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Children’s Play Area &amp; Crèche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Car wash facility</a:t>
            </a: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137176" y="706137"/>
            <a:ext cx="3397224" cy="3332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15365" name="Title 1"/>
          <p:cNvSpPr txBox="1">
            <a:spLocks/>
          </p:cNvSpPr>
          <p:nvPr/>
        </p:nvSpPr>
        <p:spPr bwMode="auto">
          <a:xfrm>
            <a:off x="762000" y="1084263"/>
            <a:ext cx="40386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Lifestyle </a:t>
            </a:r>
            <a:r>
              <a:rPr lang="en-US" sz="4000" b="1" dirty="0" smtClean="0">
                <a:solidFill>
                  <a:srgbClr val="265A9A"/>
                </a:solidFill>
                <a:latin typeface="Arial Narrow" pitchFamily="34" charset="0"/>
              </a:rPr>
              <a:t>Wise</a:t>
            </a:r>
            <a:endParaRPr lang="en-GB" sz="4000" b="1" dirty="0">
              <a:solidFill>
                <a:srgbClr val="265A9A"/>
              </a:solidFill>
              <a:latin typeface="Arial Narrow" pitchFamily="34" charset="0"/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781800" y="3657600"/>
            <a:ext cx="1981200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6387" name="Content Placeholder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9450" y="4104164"/>
            <a:ext cx="2173879" cy="1839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0" y="6248400"/>
            <a:ext cx="419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i="1" dirty="0">
                <a:latin typeface="+mn-lt"/>
              </a:rPr>
              <a:t>*Indicative: This is not a legal offering. Drawings subject to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457200" y="21336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Guest Rooms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Visitor’s Parking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Benefit of 2 Club Houses with Lifetime Membership in Balance The Club.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Swimming Pool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Gymnasium &amp; Party Hall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Amphitheater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Provision for Piped Gas</a:t>
            </a:r>
          </a:p>
        </p:txBody>
      </p:sp>
      <p:sp>
        <p:nvSpPr>
          <p:cNvPr id="16388" name="Title 1"/>
          <p:cNvSpPr txBox="1">
            <a:spLocks/>
          </p:cNvSpPr>
          <p:nvPr/>
        </p:nvSpPr>
        <p:spPr bwMode="auto">
          <a:xfrm>
            <a:off x="762000" y="1084263"/>
            <a:ext cx="525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Lifestyle </a:t>
            </a:r>
            <a:r>
              <a:rPr lang="en-US" sz="4000" b="1" dirty="0" smtClean="0">
                <a:solidFill>
                  <a:srgbClr val="265A9A"/>
                </a:solidFill>
                <a:latin typeface="Arial Narrow" pitchFamily="34" charset="0"/>
              </a:rPr>
              <a:t>Wise</a:t>
            </a:r>
            <a:endParaRPr lang="en-GB" sz="4000" b="1" dirty="0">
              <a:solidFill>
                <a:srgbClr val="265A9A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doub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375" b="3677"/>
          <a:stretch>
            <a:fillRect/>
          </a:stretch>
        </p:blipFill>
        <p:spPr bwMode="auto">
          <a:xfrm>
            <a:off x="320040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36613" y="3810000"/>
            <a:ext cx="1906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79525"/>
            <a:r>
              <a:rPr lang="en-US" b="1">
                <a:latin typeface="Arial Narrow" pitchFamily="34" charset="0"/>
              </a:rPr>
              <a:t>Double height courtyard</a:t>
            </a:r>
            <a:endParaRPr lang="en-GB" b="1">
              <a:latin typeface="Arial Narrow" pitchFamily="34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6575" y="2392363"/>
            <a:ext cx="25114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marL="250825" indent="-250825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Arial Narrow" pitchFamily="34" charset="0"/>
              </a:rPr>
              <a:t>Privacy achieved through use of glass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762000" y="1084263"/>
            <a:ext cx="525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Facilities </a:t>
            </a:r>
            <a:r>
              <a:rPr lang="en-US" sz="4000" b="1" dirty="0" smtClean="0">
                <a:solidFill>
                  <a:srgbClr val="265A9A"/>
                </a:solidFill>
                <a:latin typeface="Arial Narrow" pitchFamily="34" charset="0"/>
              </a:rPr>
              <a:t>Wise</a:t>
            </a:r>
            <a:endParaRPr lang="en-GB" sz="4000" b="1" dirty="0">
              <a:solidFill>
                <a:srgbClr val="265A9A"/>
              </a:solidFill>
              <a:latin typeface="Arial Narrow" pitchFamily="34" charset="0"/>
            </a:endParaRP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457200" y="2106613"/>
            <a:ext cx="61722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No shared wall between apartments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Provision for Commercial space, clinic &amp; ATM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Provision of ramp for elderly and differently abled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Rain Water Harvesting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Waste Management System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Sewage Treatment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57200" y="1447800"/>
            <a:ext cx="3124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79525"/>
            <a:r>
              <a:rPr lang="en-US" sz="3600" b="1">
                <a:latin typeface="Arial Narrow" pitchFamily="34" charset="0"/>
              </a:rPr>
              <a:t>Carving more spaces… </a:t>
            </a:r>
            <a:r>
              <a:rPr lang="en-US" sz="3200" i="1">
                <a:latin typeface="Arial Narrow" pitchFamily="34" charset="0"/>
              </a:rPr>
              <a:t>Creating that little extra bit</a:t>
            </a:r>
          </a:p>
          <a:p>
            <a:pPr defTabSz="1279525"/>
            <a:r>
              <a:rPr lang="en-US" sz="3600" b="1">
                <a:latin typeface="Arial Narrow" pitchFamily="34" charset="0"/>
              </a:rPr>
              <a:t>Architectural Interiors</a:t>
            </a:r>
            <a:endParaRPr lang="en-GB" sz="3600" b="1">
              <a:latin typeface="Arial Narrow" pitchFamily="34" charset="0"/>
            </a:endParaRPr>
          </a:p>
        </p:txBody>
      </p:sp>
      <p:pic>
        <p:nvPicPr>
          <p:cNvPr id="19459" name="Picture 9" descr="seat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11835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4140200" y="5846763"/>
            <a:ext cx="287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79525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Informal corner</a:t>
            </a:r>
            <a:endParaRPr lang="en-GB" sz="3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33400" y="5867400"/>
            <a:ext cx="3048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i="1">
                <a:latin typeface="Calibri" pitchFamily="34" charset="0"/>
              </a:rPr>
              <a:t>Note : Efforts are taken to capture and show the uniqueness of the crafted spaces and spatial experience rather than showing the obvious </a:t>
            </a:r>
          </a:p>
        </p:txBody>
      </p:sp>
      <p:pic>
        <p:nvPicPr>
          <p:cNvPr id="19462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Users\shals\Desktop\WT_log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863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791200" y="2017713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79525"/>
            <a:r>
              <a:rPr lang="en-US" sz="3600" b="1">
                <a:latin typeface="Arial Narrow" pitchFamily="34" charset="0"/>
              </a:rPr>
              <a:t>Carving more spaces</a:t>
            </a:r>
            <a:endParaRPr lang="en-US" sz="3600" i="1">
              <a:latin typeface="Arial Narrow" pitchFamily="34" charset="0"/>
            </a:endParaRPr>
          </a:p>
          <a:p>
            <a:pPr defTabSz="1279525"/>
            <a:r>
              <a:rPr lang="en-US" sz="3600" b="1">
                <a:latin typeface="Arial Narrow" pitchFamily="34" charset="0"/>
              </a:rPr>
              <a:t>Architectural Interiors</a:t>
            </a:r>
            <a:endParaRPr lang="en-GB" sz="3600" b="1">
              <a:latin typeface="Arial Narrow" pitchFamily="34" charset="0"/>
            </a:endParaRPr>
          </a:p>
        </p:txBody>
      </p:sp>
      <p:pic>
        <p:nvPicPr>
          <p:cNvPr id="21507" name="Picture 6" descr="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5939" r="15663" b="4977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266700" y="2057400"/>
            <a:ext cx="861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Narrow" pitchFamily="34" charset="0"/>
              </a:rPr>
              <a:t>Make a </a:t>
            </a:r>
            <a:r>
              <a:rPr lang="en-US" sz="4000" b="1" dirty="0" smtClean="0">
                <a:solidFill>
                  <a:srgbClr val="265A9A"/>
                </a:solidFill>
                <a:latin typeface="Arial Narrow" pitchFamily="34" charset="0"/>
              </a:rPr>
              <a:t>Wise</a:t>
            </a:r>
            <a:r>
              <a:rPr lang="en-GB" sz="2800" b="1" dirty="0" smtClean="0">
                <a:solidFill>
                  <a:srgbClr val="265A9A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decision </a:t>
            </a:r>
            <a:r>
              <a:rPr lang="en-US" sz="3200" b="1" dirty="0">
                <a:latin typeface="Arial Narrow" pitchFamily="34" charset="0"/>
              </a:rPr>
              <a:t>Today</a:t>
            </a:r>
            <a:r>
              <a:rPr lang="en-US" sz="2800" b="1" dirty="0">
                <a:latin typeface="Arial Narrow" pitchFamily="34" charset="0"/>
              </a:rPr>
              <a:t> and </a:t>
            </a:r>
            <a:r>
              <a:rPr lang="en-US" sz="3200" b="1" dirty="0">
                <a:latin typeface="Arial Narrow" pitchFamily="34" charset="0"/>
              </a:rPr>
              <a:t>Realize</a:t>
            </a:r>
            <a:r>
              <a:rPr lang="en-US" sz="2800" b="1" dirty="0">
                <a:latin typeface="Arial Narrow" pitchFamily="34" charset="0"/>
              </a:rPr>
              <a:t> Your </a:t>
            </a:r>
            <a:r>
              <a:rPr lang="en-US" sz="3200" b="1" dirty="0">
                <a:latin typeface="Arial Narrow" pitchFamily="34" charset="0"/>
              </a:rPr>
              <a:t>Dreams</a:t>
            </a:r>
            <a:r>
              <a:rPr lang="en-US" sz="2800" b="1" dirty="0">
                <a:latin typeface="Arial Narrow" pitchFamily="34" charset="0"/>
              </a:rPr>
              <a:t> at</a:t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	</a:t>
            </a:r>
            <a:r>
              <a:rPr lang="en-US" sz="3600" b="1" dirty="0">
                <a:latin typeface="Arial Narrow" pitchFamily="34" charset="0"/>
              </a:rPr>
              <a:t>“The Wisdom Tree Community” !</a:t>
            </a:r>
            <a:endParaRPr lang="en-GB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552700" y="2921000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>
                <a:latin typeface="Arial Narrow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804863" y="1454150"/>
            <a:ext cx="15573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Site Plan</a:t>
            </a:r>
            <a:endParaRPr lang="en-GB" sz="3000" b="1">
              <a:latin typeface="Arial Narrow" pitchFamily="34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57200" y="2278063"/>
            <a:ext cx="2754313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sz="1300">
                <a:latin typeface="Arial Narrow" pitchFamily="34" charset="0"/>
              </a:rPr>
              <a:t>Apartment entrance</a:t>
            </a:r>
          </a:p>
          <a:p>
            <a:pPr eaLnBrk="1" hangingPunct="1">
              <a:buFontTx/>
              <a:buAutoNum type="arabicPlain"/>
            </a:pPr>
            <a:r>
              <a:rPr lang="en-US" sz="1300">
                <a:latin typeface="Arial Narrow" pitchFamily="34" charset="0"/>
              </a:rPr>
              <a:t>Apartment block</a:t>
            </a:r>
          </a:p>
          <a:p>
            <a:pPr eaLnBrk="1" hangingPunct="1"/>
            <a:r>
              <a:rPr lang="en-US" sz="1300">
                <a:latin typeface="Arial Narrow" pitchFamily="34" charset="0"/>
              </a:rPr>
              <a:t>	A  Stilt+15 floors</a:t>
            </a:r>
          </a:p>
          <a:p>
            <a:pPr eaLnBrk="1" hangingPunct="1"/>
            <a:r>
              <a:rPr lang="en-US" sz="1300">
                <a:latin typeface="Arial Narrow" pitchFamily="34" charset="0"/>
              </a:rPr>
              <a:t>	B  Stilt+13 floors</a:t>
            </a:r>
          </a:p>
          <a:p>
            <a:pPr eaLnBrk="1" hangingPunct="1"/>
            <a:r>
              <a:rPr lang="en-US" sz="1300">
                <a:latin typeface="Arial Narrow" pitchFamily="34" charset="0"/>
              </a:rPr>
              <a:t>	C  Stilt+comm+12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Mid-size retail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Commercial entrance (In/Out)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Central forest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External covered parking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Driveway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STP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Transformer yard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Amenities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Activity area/ Play area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Ramps to basement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Visitors parking</a:t>
            </a:r>
          </a:p>
          <a:p>
            <a:pPr eaLnBrk="1" hangingPunct="1">
              <a:buFontTx/>
              <a:buAutoNum type="arabicPlain" startAt="3"/>
            </a:pPr>
            <a:r>
              <a:rPr lang="en-US" sz="1300">
                <a:latin typeface="Arial Narrow" pitchFamily="34" charset="0"/>
              </a:rPr>
              <a:t>Commercial parking</a:t>
            </a:r>
          </a:p>
          <a:p>
            <a:pPr eaLnBrk="1" hangingPunct="1"/>
            <a:endParaRPr lang="en-US" sz="1300">
              <a:latin typeface="Arial Narrow" pitchFamily="34" charset="0"/>
            </a:endParaRPr>
          </a:p>
          <a:p>
            <a:pPr eaLnBrk="1" hangingPunct="1">
              <a:buFontTx/>
              <a:buChar char="•"/>
            </a:pPr>
            <a:endParaRPr lang="en-US" sz="1300">
              <a:latin typeface="Arial Narrow" pitchFamily="34" charset="0"/>
            </a:endParaRPr>
          </a:p>
        </p:txBody>
      </p:sp>
      <p:grpSp>
        <p:nvGrpSpPr>
          <p:cNvPr id="4100" name="Group 23"/>
          <p:cNvGrpSpPr>
            <a:grpSpLocks/>
          </p:cNvGrpSpPr>
          <p:nvPr/>
        </p:nvGrpSpPr>
        <p:grpSpPr bwMode="auto">
          <a:xfrm>
            <a:off x="2971800" y="152400"/>
            <a:ext cx="6156325" cy="6324600"/>
            <a:chOff x="2690813" y="228600"/>
            <a:chExt cx="6453187" cy="6629400"/>
          </a:xfrm>
        </p:grpSpPr>
        <p:pic>
          <p:nvPicPr>
            <p:cNvPr id="4103" name="Picture 5" descr="Roof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2307"/>
            <a:stretch>
              <a:fillRect/>
            </a:stretch>
          </p:blipFill>
          <p:spPr bwMode="auto">
            <a:xfrm>
              <a:off x="2690813" y="228600"/>
              <a:ext cx="6453187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6819900" y="1262063"/>
              <a:ext cx="222250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6846888" y="2354263"/>
              <a:ext cx="33337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2A</a:t>
              </a: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4933950" y="4856163"/>
              <a:ext cx="319088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2C</a:t>
              </a: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3665538" y="4240213"/>
              <a:ext cx="325437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2B</a:t>
              </a:r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6762750" y="4808538"/>
              <a:ext cx="223838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7005638" y="6357938"/>
              <a:ext cx="223837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4</a:t>
              </a: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4252913" y="5946775"/>
              <a:ext cx="2238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4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5427663" y="3111500"/>
              <a:ext cx="22383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5</a:t>
              </a:r>
            </a:p>
          </p:txBody>
        </p:sp>
        <p:sp>
          <p:nvSpPr>
            <p:cNvPr id="4112" name="Text Box 17"/>
            <p:cNvSpPr txBox="1">
              <a:spLocks noChangeArrowheads="1"/>
            </p:cNvSpPr>
            <p:nvPr/>
          </p:nvSpPr>
          <p:spPr bwMode="auto">
            <a:xfrm>
              <a:off x="3348038" y="3763963"/>
              <a:ext cx="222250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6</a:t>
              </a:r>
            </a:p>
          </p:txBody>
        </p:sp>
        <p:sp>
          <p:nvSpPr>
            <p:cNvPr id="4113" name="Text Box 18"/>
            <p:cNvSpPr txBox="1">
              <a:spLocks noChangeArrowheads="1"/>
            </p:cNvSpPr>
            <p:nvPr/>
          </p:nvSpPr>
          <p:spPr bwMode="auto">
            <a:xfrm>
              <a:off x="5811838" y="1377950"/>
              <a:ext cx="3143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13</a:t>
              </a:r>
            </a:p>
          </p:txBody>
        </p:sp>
        <p:sp>
          <p:nvSpPr>
            <p:cNvPr id="4114" name="Text Box 20"/>
            <p:cNvSpPr txBox="1">
              <a:spLocks noChangeArrowheads="1"/>
            </p:cNvSpPr>
            <p:nvPr/>
          </p:nvSpPr>
          <p:spPr bwMode="auto">
            <a:xfrm>
              <a:off x="7891463" y="1114425"/>
              <a:ext cx="222250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9</a:t>
              </a:r>
            </a:p>
          </p:txBody>
        </p:sp>
        <p:sp>
          <p:nvSpPr>
            <p:cNvPr id="4115" name="Text Box 21"/>
            <p:cNvSpPr txBox="1">
              <a:spLocks noChangeArrowheads="1"/>
            </p:cNvSpPr>
            <p:nvPr/>
          </p:nvSpPr>
          <p:spPr bwMode="auto">
            <a:xfrm>
              <a:off x="7516813" y="6049963"/>
              <a:ext cx="223837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9</a:t>
              </a:r>
            </a:p>
          </p:txBody>
        </p:sp>
        <p:sp>
          <p:nvSpPr>
            <p:cNvPr id="4116" name="Text Box 22"/>
            <p:cNvSpPr txBox="1">
              <a:spLocks noChangeArrowheads="1"/>
            </p:cNvSpPr>
            <p:nvPr/>
          </p:nvSpPr>
          <p:spPr bwMode="auto">
            <a:xfrm>
              <a:off x="3581400" y="1470025"/>
              <a:ext cx="314325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10</a:t>
              </a:r>
            </a:p>
          </p:txBody>
        </p:sp>
        <p:sp>
          <p:nvSpPr>
            <p:cNvPr id="4117" name="Text Box 23"/>
            <p:cNvSpPr txBox="1">
              <a:spLocks noChangeArrowheads="1"/>
            </p:cNvSpPr>
            <p:nvPr/>
          </p:nvSpPr>
          <p:spPr bwMode="auto">
            <a:xfrm>
              <a:off x="3525838" y="5033963"/>
              <a:ext cx="314325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11</a:t>
              </a:r>
            </a:p>
          </p:txBody>
        </p:sp>
        <p:sp>
          <p:nvSpPr>
            <p:cNvPr id="4118" name="Text Box 25"/>
            <p:cNvSpPr txBox="1">
              <a:spLocks noChangeArrowheads="1"/>
            </p:cNvSpPr>
            <p:nvPr/>
          </p:nvSpPr>
          <p:spPr bwMode="auto">
            <a:xfrm>
              <a:off x="7332663" y="3300413"/>
              <a:ext cx="2222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7</a:t>
              </a:r>
            </a:p>
          </p:txBody>
        </p:sp>
        <p:sp>
          <p:nvSpPr>
            <p:cNvPr id="4119" name="Text Box 26"/>
            <p:cNvSpPr txBox="1">
              <a:spLocks noChangeArrowheads="1"/>
            </p:cNvSpPr>
            <p:nvPr/>
          </p:nvSpPr>
          <p:spPr bwMode="auto">
            <a:xfrm>
              <a:off x="5634038" y="5557838"/>
              <a:ext cx="3143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14</a:t>
              </a:r>
            </a:p>
          </p:txBody>
        </p:sp>
      </p:grp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048000" y="762000"/>
            <a:ext cx="2238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8</a:t>
            </a:r>
          </a:p>
        </p:txBody>
      </p:sp>
      <p:pic>
        <p:nvPicPr>
          <p:cNvPr id="4102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line imag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96000" cy="58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3598786" y="3525215"/>
            <a:ext cx="131952" cy="2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5748338"/>
            <a:ext cx="51816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Arial Narrow" pitchFamily="34" charset="0"/>
              </a:rPr>
              <a:t>Central Forest</a:t>
            </a:r>
            <a:endParaRPr lang="en-GB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C:\Users\shals\Desktop\Untitled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7200" y="2287588"/>
            <a:ext cx="32004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Existing Banyan tree - Backdrop/ focal point for pool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Pool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Lawn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Crèche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Sauna/ steam &amp; bathroom/ toilets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Gym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Guest rooms</a:t>
            </a:r>
          </a:p>
          <a:p>
            <a:pPr eaLnBrk="1" hangingPunct="1">
              <a:buFontTx/>
              <a:buAutoNum type="arabicPlain"/>
            </a:pPr>
            <a:r>
              <a:rPr lang="en-US" sz="1600">
                <a:latin typeface="Arial Narrow" pitchFamily="34" charset="0"/>
              </a:rPr>
              <a:t>Sports hall/ Multi-function hall – opens into open air theatre  (spill over space). Tucked below the retail for aural privacy to apartments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09600" y="1421136"/>
            <a:ext cx="2819400" cy="137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Facilities </a:t>
            </a:r>
            <a:r>
              <a:rPr lang="en-US" sz="4000" b="1" dirty="0">
                <a:solidFill>
                  <a:srgbClr val="265A9A"/>
                </a:solidFill>
                <a:latin typeface="Arial Narrow" pitchFamily="34" charset="0"/>
              </a:rPr>
              <a:t>Wise</a:t>
            </a:r>
            <a:endParaRPr lang="en-GB" sz="4000" b="1" dirty="0">
              <a:solidFill>
                <a:srgbClr val="265A9A"/>
              </a:solidFill>
              <a:latin typeface="Arial Narrow" pitchFamily="34" charset="0"/>
            </a:endParaRPr>
          </a:p>
          <a:p>
            <a:pPr defTabSz="912813">
              <a:spcBef>
                <a:spcPct val="50000"/>
              </a:spcBef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en-GB" sz="30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6148" name="Group 29"/>
          <p:cNvGrpSpPr>
            <a:grpSpLocks/>
          </p:cNvGrpSpPr>
          <p:nvPr/>
        </p:nvGrpSpPr>
        <p:grpSpPr bwMode="auto">
          <a:xfrm>
            <a:off x="3657600" y="776288"/>
            <a:ext cx="5027613" cy="5083175"/>
            <a:chOff x="3657600" y="775738"/>
            <a:chExt cx="5027415" cy="5083095"/>
          </a:xfrm>
        </p:grpSpPr>
        <p:grpSp>
          <p:nvGrpSpPr>
            <p:cNvPr id="6150" name="Group 24"/>
            <p:cNvGrpSpPr>
              <a:grpSpLocks/>
            </p:cNvGrpSpPr>
            <p:nvPr/>
          </p:nvGrpSpPr>
          <p:grpSpPr bwMode="auto">
            <a:xfrm>
              <a:off x="3657600" y="999166"/>
              <a:ext cx="5027415" cy="4859667"/>
              <a:chOff x="-206364" y="327668"/>
              <a:chExt cx="4289425" cy="4146301"/>
            </a:xfrm>
          </p:grpSpPr>
          <p:grpSp>
            <p:nvGrpSpPr>
              <p:cNvPr id="6157" name="Group 13"/>
              <p:cNvGrpSpPr>
                <a:grpSpLocks/>
              </p:cNvGrpSpPr>
              <p:nvPr/>
            </p:nvGrpSpPr>
            <p:grpSpPr bwMode="auto">
              <a:xfrm>
                <a:off x="-206364" y="327668"/>
                <a:ext cx="4289425" cy="4146301"/>
                <a:chOff x="-182" y="289"/>
                <a:chExt cx="3783" cy="3657"/>
              </a:xfrm>
            </p:grpSpPr>
            <p:pic>
              <p:nvPicPr>
                <p:cNvPr id="6166" name="Picture 5" descr="SITEPLAN-C11-Model copy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00" t="5988" r="56589" b="60254"/>
                <a:stretch>
                  <a:fillRect/>
                </a:stretch>
              </p:blipFill>
              <p:spPr bwMode="auto">
                <a:xfrm>
                  <a:off x="-182" y="461"/>
                  <a:ext cx="3783" cy="3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67" name="Oval 12"/>
                <p:cNvSpPr>
                  <a:spLocks noChangeArrowheads="1"/>
                </p:cNvSpPr>
                <p:nvPr/>
              </p:nvSpPr>
              <p:spPr bwMode="auto">
                <a:xfrm>
                  <a:off x="1070" y="289"/>
                  <a:ext cx="691" cy="691"/>
                </a:xfrm>
                <a:prstGeom prst="ellipse">
                  <a:avLst/>
                </a:prstGeom>
                <a:solidFill>
                  <a:srgbClr val="339966">
                    <a:alpha val="81960"/>
                  </a:srgbClr>
                </a:solidFill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58" name="Text Box 14"/>
              <p:cNvSpPr txBox="1">
                <a:spLocks noChangeArrowheads="1"/>
              </p:cNvSpPr>
              <p:nvPr/>
            </p:nvSpPr>
            <p:spPr bwMode="auto">
              <a:xfrm>
                <a:off x="1501775" y="542925"/>
                <a:ext cx="2222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159" name="Text Box 22"/>
              <p:cNvSpPr txBox="1">
                <a:spLocks noChangeArrowheads="1"/>
              </p:cNvSpPr>
              <p:nvPr/>
            </p:nvSpPr>
            <p:spPr bwMode="auto">
              <a:xfrm>
                <a:off x="1501775" y="542925"/>
                <a:ext cx="2222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160" name="Text Box 23"/>
              <p:cNvSpPr txBox="1">
                <a:spLocks noChangeArrowheads="1"/>
              </p:cNvSpPr>
              <p:nvPr/>
            </p:nvSpPr>
            <p:spPr bwMode="auto">
              <a:xfrm>
                <a:off x="1158938" y="1620647"/>
                <a:ext cx="223837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161" name="Text Box 24"/>
              <p:cNvSpPr txBox="1">
                <a:spLocks noChangeArrowheads="1"/>
              </p:cNvSpPr>
              <p:nvPr/>
            </p:nvSpPr>
            <p:spPr bwMode="auto">
              <a:xfrm>
                <a:off x="2098675" y="1279525"/>
                <a:ext cx="223838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162" name="Text Box 25"/>
              <p:cNvSpPr txBox="1">
                <a:spLocks noChangeArrowheads="1"/>
              </p:cNvSpPr>
              <p:nvPr/>
            </p:nvSpPr>
            <p:spPr bwMode="auto">
              <a:xfrm>
                <a:off x="2134153" y="2258738"/>
                <a:ext cx="222250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6163" name="Text Box 26"/>
              <p:cNvSpPr txBox="1">
                <a:spLocks noChangeArrowheads="1"/>
              </p:cNvSpPr>
              <p:nvPr/>
            </p:nvSpPr>
            <p:spPr bwMode="auto">
              <a:xfrm>
                <a:off x="1353981" y="2681228"/>
                <a:ext cx="223837" cy="28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164" name="Text Box 31"/>
              <p:cNvSpPr txBox="1">
                <a:spLocks noChangeArrowheads="1"/>
              </p:cNvSpPr>
              <p:nvPr/>
            </p:nvSpPr>
            <p:spPr bwMode="auto">
              <a:xfrm>
                <a:off x="1775162" y="3270317"/>
                <a:ext cx="222250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65" name="Text Box 32"/>
              <p:cNvSpPr txBox="1">
                <a:spLocks noChangeArrowheads="1"/>
              </p:cNvSpPr>
              <p:nvPr/>
            </p:nvSpPr>
            <p:spPr bwMode="auto">
              <a:xfrm>
                <a:off x="2979340" y="3180991"/>
                <a:ext cx="223837" cy="24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7</a:t>
                </a:r>
              </a:p>
            </p:txBody>
          </p:sp>
        </p:grpSp>
        <p:grpSp>
          <p:nvGrpSpPr>
            <p:cNvPr id="6151" name="Group 23"/>
            <p:cNvGrpSpPr>
              <a:grpSpLocks/>
            </p:cNvGrpSpPr>
            <p:nvPr/>
          </p:nvGrpSpPr>
          <p:grpSpPr bwMode="auto">
            <a:xfrm>
              <a:off x="6466582" y="775738"/>
              <a:ext cx="2144018" cy="1875512"/>
              <a:chOff x="5105400" y="457200"/>
              <a:chExt cx="3571473" cy="3124200"/>
            </a:xfrm>
          </p:grpSpPr>
          <p:grpSp>
            <p:nvGrpSpPr>
              <p:cNvPr id="6153" name="Group 11"/>
              <p:cNvGrpSpPr>
                <a:grpSpLocks/>
              </p:cNvGrpSpPr>
              <p:nvPr/>
            </p:nvGrpSpPr>
            <p:grpSpPr bwMode="auto">
              <a:xfrm>
                <a:off x="5105400" y="457200"/>
                <a:ext cx="3571473" cy="3124200"/>
                <a:chOff x="650" y="0"/>
                <a:chExt cx="3319" cy="2861"/>
              </a:xfrm>
            </p:grpSpPr>
            <p:pic>
              <p:nvPicPr>
                <p:cNvPr id="6155" name="Picture 7" descr="Roof copy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62" t="45439" r="36264" b="32347"/>
                <a:stretch>
                  <a:fillRect/>
                </a:stretch>
              </p:blipFill>
              <p:spPr bwMode="auto">
                <a:xfrm>
                  <a:off x="650" y="0"/>
                  <a:ext cx="3319" cy="2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6" name="Picture 6" descr="SITEPLAN-C11-Model copy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" y="1150"/>
                  <a:ext cx="3319" cy="1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154" name="Text Box 33"/>
              <p:cNvSpPr txBox="1">
                <a:spLocks noChangeArrowheads="1"/>
              </p:cNvSpPr>
              <p:nvPr/>
            </p:nvSpPr>
            <p:spPr bwMode="auto">
              <a:xfrm>
                <a:off x="6629400" y="2819400"/>
                <a:ext cx="223838" cy="284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5306" tIns="32653" rIns="65306" bIns="32653">
                <a:spAutoFit/>
              </a:bodyPr>
              <a:lstStyle>
                <a:lvl1pPr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latin typeface="Calibri" pitchFamily="34" charset="0"/>
                  </a:rPr>
                  <a:t>8</a:t>
                </a:r>
              </a:p>
            </p:txBody>
          </p:sp>
        </p:grpSp>
        <p:sp>
          <p:nvSpPr>
            <p:cNvPr id="6152" name="Text Box 23"/>
            <p:cNvSpPr txBox="1">
              <a:spLocks noChangeArrowheads="1"/>
            </p:cNvSpPr>
            <p:nvPr/>
          </p:nvSpPr>
          <p:spPr bwMode="auto">
            <a:xfrm>
              <a:off x="6172200" y="2590800"/>
              <a:ext cx="223259" cy="28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 txBox="1">
            <a:spLocks/>
          </p:cNvSpPr>
          <p:nvPr/>
        </p:nvSpPr>
        <p:spPr bwMode="auto">
          <a:xfrm>
            <a:off x="762000" y="12192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Location</a:t>
            </a:r>
            <a:r>
              <a:rPr lang="en-US" sz="3000" b="1" dirty="0">
                <a:latin typeface="Arial Narrow" pitchFamily="34" charset="0"/>
              </a:rPr>
              <a:t> </a:t>
            </a:r>
            <a:r>
              <a:rPr lang="en-US" sz="4000" b="1" dirty="0">
                <a:solidFill>
                  <a:srgbClr val="265A9A"/>
                </a:solidFill>
                <a:latin typeface="Arial Narrow" pitchFamily="34" charset="0"/>
              </a:rPr>
              <a:t>Wise</a:t>
            </a:r>
            <a:endParaRPr lang="en-GB" sz="4000" b="1" dirty="0">
              <a:solidFill>
                <a:srgbClr val="265A9A"/>
              </a:solidFill>
              <a:latin typeface="Arial Narrow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0125"/>
            <a:ext cx="5029200" cy="4130675"/>
          </a:xfrm>
          <a:prstGeom prst="rect">
            <a:avLst/>
          </a:prstGeom>
        </p:spPr>
        <p:txBody>
          <a:bodyPr lIns="128016" tIns="64008" rIns="128016" bIns="64008"/>
          <a:lstStyle/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M. G. Road – 13 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Bangalore International Airport – 27 </a:t>
            </a:r>
            <a:r>
              <a:rPr lang="en-US" sz="1600" dirty="0" err="1">
                <a:latin typeface="Arial Narrow" pitchFamily="34" charset="0"/>
              </a:rPr>
              <a:t>kms</a:t>
            </a:r>
            <a:endParaRPr lang="en-US" sz="1600" dirty="0">
              <a:latin typeface="Arial Narrow" pitchFamily="34" charset="0"/>
            </a:endParaRP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Railway Station – 11kms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 err="1">
                <a:latin typeface="Arial Narrow" pitchFamily="34" charset="0"/>
              </a:rPr>
              <a:t>Manyatha</a:t>
            </a:r>
            <a:r>
              <a:rPr lang="en-US" sz="1600" dirty="0">
                <a:latin typeface="Arial Narrow" pitchFamily="34" charset="0"/>
              </a:rPr>
              <a:t> Tech Park – 4.5kms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Bangalore International School – 1.5 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 err="1">
                <a:latin typeface="Arial Narrow" pitchFamily="34" charset="0"/>
              </a:rPr>
              <a:t>Krishtu</a:t>
            </a: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dirty="0" err="1">
                <a:latin typeface="Arial Narrow" pitchFamily="34" charset="0"/>
              </a:rPr>
              <a:t>Jayanthi</a:t>
            </a:r>
            <a:r>
              <a:rPr lang="en-US" sz="1600" dirty="0">
                <a:latin typeface="Arial Narrow" pitchFamily="34" charset="0"/>
              </a:rPr>
              <a:t> College – 0.5 km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 err="1">
                <a:latin typeface="Arial Narrow" pitchFamily="34" charset="0"/>
              </a:rPr>
              <a:t>Sundar</a:t>
            </a:r>
            <a:r>
              <a:rPr lang="en-US" sz="1600" dirty="0">
                <a:latin typeface="Arial Narrow" pitchFamily="34" charset="0"/>
              </a:rPr>
              <a:t> Hospital – 7.2kms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Columbia Asia Hospital – 9.5 Kms</a:t>
            </a:r>
          </a:p>
          <a:p>
            <a:pPr marL="341313" indent="-341313" defTabSz="912813">
              <a:buFont typeface="Arial" pitchFamily="34" charset="0"/>
              <a:buChar char="•"/>
              <a:defRPr/>
            </a:pPr>
            <a:r>
              <a:rPr lang="en-US" sz="1600" dirty="0">
                <a:latin typeface="Arial Narrow" pitchFamily="34" charset="0"/>
              </a:rPr>
              <a:t>Whitefield – 25 minutes drive*</a:t>
            </a:r>
            <a:r>
              <a:rPr lang="en-US" sz="20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   </a:t>
            </a:r>
            <a:r>
              <a:rPr lang="en-US" sz="11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        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900" i="1" dirty="0"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i="1" dirty="0">
                <a:latin typeface="+mn-lt"/>
              </a:rPr>
              <a:t>* Road being built to join Airport &amp; Whitefield</a:t>
            </a:r>
            <a:endParaRPr lang="en-US" sz="900" b="1" i="1" dirty="0">
              <a:solidFill>
                <a:srgbClr val="1CB0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55" y="381000"/>
            <a:ext cx="3728545" cy="542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ls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22438"/>
            <a:ext cx="4373563" cy="3763962"/>
          </a:xfrm>
          <a:prstGeom prst="rect">
            <a:avLst/>
          </a:prstGeom>
        </p:spPr>
        <p:txBody>
          <a:bodyPr wrap="none" lIns="128016" tIns="64008" rIns="128016" bIns="64008"/>
          <a:lstStyle/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12C804"/>
              </a:solidFill>
              <a:latin typeface="+mn-lt"/>
              <a:cs typeface="+mn-cs"/>
            </a:endParaRP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Arial Narrow" pitchFamily="34" charset="0"/>
              </a:rPr>
              <a:t>2 BHK Without Courtyard – 1221 Sq.ft. </a:t>
            </a: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Arial Narrow" pitchFamily="34" charset="0"/>
              </a:rPr>
              <a:t>2 BHK With Courtyard - 1360 Sq.ft.</a:t>
            </a: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Arial Narrow" pitchFamily="34" charset="0"/>
              </a:rPr>
              <a:t>3 BHK Without Courtyard - 1697 Sq.ft.</a:t>
            </a: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>
                <a:latin typeface="Arial Narrow" pitchFamily="34" charset="0"/>
              </a:rPr>
              <a:t>3 BHK With Courtyard - 1780 Sq.ft.</a:t>
            </a: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600" dirty="0">
              <a:latin typeface="Arial Narrow" pitchFamily="34" charset="0"/>
            </a:endParaRP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12C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12C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            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196" name="Content Placeholder 2"/>
          <p:cNvSpPr txBox="1">
            <a:spLocks/>
          </p:cNvSpPr>
          <p:nvPr/>
        </p:nvSpPr>
        <p:spPr bwMode="auto">
          <a:xfrm>
            <a:off x="762000" y="1447800"/>
            <a:ext cx="437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Apartment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953000" y="137582"/>
            <a:ext cx="3962400" cy="603461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762000" y="1084263"/>
            <a:ext cx="5257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 anchor="ctr"/>
          <a:lstStyle>
            <a:lvl1pPr marL="319088" indent="-319088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latin typeface="Arial Narrow" pitchFamily="34" charset="0"/>
              </a:rPr>
              <a:t>2 BHK Without Courtyard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0" y="6248400"/>
            <a:ext cx="4191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00" i="1" dirty="0">
                <a:latin typeface="+mn-lt"/>
              </a:rPr>
              <a:t>*Indicative: This is not a legal offering. Drawings subject to change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b="10735"/>
          <a:stretch/>
        </p:blipFill>
        <p:spPr>
          <a:xfrm>
            <a:off x="685800" y="2286000"/>
            <a:ext cx="3505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2" descr="C:\Users\shals\Desktop\Untitled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470</Words>
  <Application>Microsoft Office PowerPoint</Application>
  <PresentationFormat>On-screen Show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shals</dc:creator>
  <cp:lastModifiedBy>Kashish</cp:lastModifiedBy>
  <cp:revision>32</cp:revision>
  <dcterms:created xsi:type="dcterms:W3CDTF">2012-02-28T10:28:46Z</dcterms:created>
  <dcterms:modified xsi:type="dcterms:W3CDTF">2012-03-12T11:27:33Z</dcterms:modified>
</cp:coreProperties>
</file>